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91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336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062996" y="3023354"/>
            <a:ext cx="10504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BE684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Estate Valuation Dataset Project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072295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Analysis of Property Prices and Factors Affecting Them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554640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Data-Driven Approach to Understanding Property Value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3EDF7-2523-19B0-666E-D8010499C2C5}"/>
              </a:ext>
            </a:extLst>
          </p:cNvPr>
          <p:cNvSpPr txBox="1"/>
          <p:nvPr/>
        </p:nvSpPr>
        <p:spPr>
          <a:xfrm>
            <a:off x="1304692" y="6735336"/>
            <a:ext cx="8798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NAMES: ITEKA Laure Gabriella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ID:22718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40080"/>
            <a:ext cx="9526548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 &amp; Next Steps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5813" y="1733193"/>
            <a:ext cx="1305877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further enrich this analysis and build a more predictive model, we propose the following enhancements: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85813" y="2314456"/>
            <a:ext cx="13058775" cy="1616154"/>
          </a:xfrm>
          <a:prstGeom prst="roundRect">
            <a:avLst>
              <a:gd name="adj" fmla="val 55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8673" y="2337316"/>
            <a:ext cx="853202" cy="1570434"/>
          </a:xfrm>
          <a:prstGeom prst="roundRect">
            <a:avLst>
              <a:gd name="adj" fmla="val 7285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1071443" y="2922508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875115" y="2550557"/>
            <a:ext cx="36221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Expanded Data Integration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875115" y="3011805"/>
            <a:ext cx="119466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Incorporate additional variables such as zoning regulations, school district ratings, demographic data, and broader economic indicators (e.g., interest rates, GDP growth) to capture a more holistic view of market dynamics.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85813" y="4143851"/>
            <a:ext cx="13058775" cy="1616154"/>
          </a:xfrm>
          <a:prstGeom prst="roundRect">
            <a:avLst>
              <a:gd name="adj" fmla="val 55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8673" y="4166711"/>
            <a:ext cx="853202" cy="1570434"/>
          </a:xfrm>
          <a:prstGeom prst="roundRect">
            <a:avLst>
              <a:gd name="adj" fmla="val 7285"/>
            </a:avLst>
          </a:prstGeom>
          <a:solidFill>
            <a:srgbClr val="31136C"/>
          </a:solidFill>
          <a:ln/>
        </p:spPr>
      </p:sp>
      <p:sp>
        <p:nvSpPr>
          <p:cNvPr id="11" name="Text 9"/>
          <p:cNvSpPr/>
          <p:nvPr/>
        </p:nvSpPr>
        <p:spPr>
          <a:xfrm>
            <a:off x="1071443" y="4751903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1875115" y="4379952"/>
            <a:ext cx="408146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Predictive Modeling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875115" y="4841200"/>
            <a:ext cx="119466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sophisticated Machine Learning models (e.g., Random Forests, Gradient Boosting, Neural Networks) to develop a robust property value prediction engine, moving beyond descriptive analysis.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85813" y="5973247"/>
            <a:ext cx="13058775" cy="1616154"/>
          </a:xfrm>
          <a:prstGeom prst="roundRect">
            <a:avLst>
              <a:gd name="adj" fmla="val 55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08673" y="5996107"/>
            <a:ext cx="853202" cy="1570434"/>
          </a:xfrm>
          <a:prstGeom prst="roundRect">
            <a:avLst>
              <a:gd name="adj" fmla="val 7285"/>
            </a:avLst>
          </a:prstGeom>
          <a:solidFill>
            <a:srgbClr val="31136C"/>
          </a:solidFill>
          <a:ln/>
        </p:spPr>
      </p:sp>
      <p:sp>
        <p:nvSpPr>
          <p:cNvPr id="16" name="Text 14"/>
          <p:cNvSpPr/>
          <p:nvPr/>
        </p:nvSpPr>
        <p:spPr>
          <a:xfrm>
            <a:off x="1071443" y="6581299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1875115" y="6209347"/>
            <a:ext cx="470094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Deployment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875115" y="6670596"/>
            <a:ext cx="119466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and deploy dynamic, interactive dashboards using tools like Power BI or custom web applications. This will allow users to explore insights, run scenarios, and visualize predictions in real-time.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EC3F85-51C8-F676-0F4E-C4FCE41D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344" y="7743042"/>
            <a:ext cx="219105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6404" y="2026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01195" y="331796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delves into a comprehensive real estate dataset from Taiwan, aiming to unravel the intricate relationship between various property attributes and their market value.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431931" y="3317963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primary objective is to develop a nuanced understanding of factors influencing property prices per unit area. We leveraged Python for data manipulation, Pandas for robust analysis, and Power BI for compelling visualizations.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F4714-27C8-AE11-4D5A-6A2838B0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6161179" cy="8151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4A80E8-5F42-3542-1C7E-BF1815AE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810442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579"/>
            <a:ext cx="3996809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Description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9475" y="1322784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dataset comprises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414 records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providing a rich foundation for our analysis. Each record details distinct property characteristics.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9475" y="1978104"/>
            <a:ext cx="65607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features include: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9475" y="2377678"/>
            <a:ext cx="65607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House age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9475" y="2689265"/>
            <a:ext cx="65607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Distance to MRT station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9475" y="3000851"/>
            <a:ext cx="65607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Number of convenience stores within proximity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9475" y="3312438"/>
            <a:ext cx="65607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Geographic coordinates (latitude and longitude)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7844" y="1322784"/>
            <a:ext cx="656070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 variable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this analysis is the </a:t>
            </a:r>
            <a:r>
              <a:rPr lang="en-US" sz="1250" dirty="0">
                <a:solidFill>
                  <a:srgbClr val="BE684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 per unit area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measured in New Taiwan Dollars (NTD) per square meter. This metric allows for standardized comparison across diverse properties.</a:t>
            </a:r>
            <a:endParaRPr lang="en-US" sz="1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8EA9B0-20DD-314F-A854-D995CB7E4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4" y="2689265"/>
            <a:ext cx="5301630" cy="3879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C869E9-D3EE-6129-C5F1-F69E8B788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754686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7950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&amp; Their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8721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183903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009180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House Age (years)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Reflects property modernity and potential wear. Newer homes often command higher prices due to less maintenance and contemporary design.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17920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148721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1839039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009180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2746177"/>
            <a:ext cx="3580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 to MRT (meters)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critical determinant of accessibility. Proximity to public transport significantly enhances property value and desirability.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149572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Convenience Stores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20696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Indicates the level of local amenities and daily convenience. A higher count suggests a more vibrant and livable neighborhood.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149572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per Unit Area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primary dependent variable, representing the market value normalized by area, allowing for direct comparison across different property sizes.</a:t>
            </a:r>
            <a:endParaRPr lang="en-US" sz="1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CADBFA-265C-3E71-EF02-648826793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8871" y="7755963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0818"/>
            <a:ext cx="1029950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 for Deeper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7702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enhance our analytical capabilities, we engineered new categorical features from existing numerical ones, enabling more granular analysis and clearer trend identification.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9988"/>
            <a:ext cx="6521410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7863" y="37805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Category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4221837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Derived from 'house_age', grouping properties into 'New', 'Mid-age', and 'Old' to analyze age-related price differentials.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59988"/>
            <a:ext cx="6521410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273" y="37805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 Category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9273" y="4221837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Segmented 'distance_to_MRT' into 'Close', 'Medium', and 'Far' to assess the impact of proximity to public transit.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79325"/>
            <a:ext cx="6521410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7863" y="609992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Category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97863" y="6541175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Categorized 'convenience_stores' into 'Few', 'Moderate', and 'Many' to understand the influence of local amenities on price.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79325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609992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Category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19273" y="6541175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'price_category' (e.g., 'Low', 'Medium', 'High') to segment property values and identify pricing tiers within the market.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E8968-FE53-0F60-EA1A-435DBA296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8871" y="7770312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926"/>
            <a:ext cx="9780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the Accessibility Score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393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developed a composite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Accessibility Score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quantify a property's overall convenience and connectivity. This metric integrates two vital factors: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367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Proximity to MRT stations: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key indicator of urban connectivity.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7891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Availability of convenience stores: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Reflecting daily utility and neighborhood vibrancy.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0879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</a:t>
            </a:r>
            <a:r>
              <a:rPr lang="en-US" sz="1750" dirty="0">
                <a:solidFill>
                  <a:srgbClr val="5CC97B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Accessibility Score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directly correlates with enhanced property desirability and, consequently, a </a:t>
            </a:r>
            <a:r>
              <a:rPr lang="en-US" sz="1750" dirty="0">
                <a:solidFill>
                  <a:srgbClr val="5CC97B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price per unit area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3A0F75-CD7E-F0AE-39C9-DA2B9B73D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027" y="2818211"/>
            <a:ext cx="3078747" cy="3011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3737FD-2D8B-198F-2B2C-9CFFC8747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800034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78265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Observations from Data Exploration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preliminary analysis yielded several clear trends: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Accessibility Premium: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Properties situated closer to MRT stations and those surrounded by more convenience stores consistently exhibit higher prices.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28338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 Value: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Newer constructions and recently built houses command a premium, reflecting modern amenities and reduced maintenance needs.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34530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Geographic Variation: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Distinct location clusters reveal significant price variations, underscoring the importance of specific neighborhoods and their unique attributes.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ADB4C-F41C-22B8-24AF-14BEFC1C5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765837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036510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Insights from Data Visualization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BI visualizations provided compelling evidence for the trends observed, making complex relationships easily digestible.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297787"/>
            <a:ext cx="4226481" cy="5480209"/>
          </a:xfrm>
          <a:prstGeom prst="roundRect">
            <a:avLst>
              <a:gd name="adj" fmla="val 2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980" y="2522101"/>
            <a:ext cx="298287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Correlation Heatmaps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82980" y="2990850"/>
            <a:ext cx="3777853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Visually confirm a strong negative correlation between distance to MRT and property price, with closer proximity indicating higher value.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4622006"/>
            <a:ext cx="3777853" cy="258484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201841" y="2297787"/>
            <a:ext cx="4226600" cy="5480209"/>
          </a:xfrm>
          <a:prstGeom prst="roundRect">
            <a:avLst>
              <a:gd name="adj" fmla="val 2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6154" y="2522101"/>
            <a:ext cx="330577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Charts on Amenities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26154" y="2990850"/>
            <a:ext cx="3777972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Illustrate a clear upward trend in property value as the number of nearby convenience stores increases, highlighting the impact of local amenities.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9645134" y="2297787"/>
            <a:ext cx="4226600" cy="5480209"/>
          </a:xfrm>
          <a:prstGeom prst="roundRect">
            <a:avLst>
              <a:gd name="adj" fmla="val 2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69448" y="252210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Trend Lines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869448" y="2990850"/>
            <a:ext cx="3777972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Reveal how property prices fluctuate across different transaction years and months, indicating seasonal or market-driven variations.</a:t>
            </a:r>
            <a:endParaRPr lang="en-US" sz="17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448" y="4622006"/>
            <a:ext cx="3777972" cy="2584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99DD6F-D1B4-C70A-032A-3A3F586C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673" y="4855011"/>
            <a:ext cx="3717453" cy="2753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B7597D-5515-A035-71D9-A29CC9A6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871" y="7792731"/>
            <a:ext cx="218152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14583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C1D1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07337"/>
            <a:ext cx="7556421" cy="4263747"/>
          </a:xfrm>
          <a:prstGeom prst="roundRect">
            <a:avLst>
              <a:gd name="adj" fmla="val 2234"/>
            </a:avLst>
          </a:prstGeom>
          <a:solidFill>
            <a:srgbClr val="B6FCB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2836188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790825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Location is Paramount: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Proximity to MRT stations and the abundance of amenities (convenience stores) are the most crucial influencers of property prices in the dataset.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017306" y="395882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Value of Modernity: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Newer homes consistently demonstrate higher market value, suggesting a premium placed on contemporary construction and reduced need for renovation.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7306" y="5126831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Analytical Power of Segmentation: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Applying categorical segmentation and clustering techniques proved instrumental in uncovering nuanced trends and identifying distinct market behaviors across different property segments.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6E28F-5881-2FF7-3AF5-F30794F0E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8765" y="7686807"/>
            <a:ext cx="2581635" cy="447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893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MUVUNYI Philemon</cp:lastModifiedBy>
  <cp:revision>2</cp:revision>
  <dcterms:created xsi:type="dcterms:W3CDTF">2025-08-04T11:17:36Z</dcterms:created>
  <dcterms:modified xsi:type="dcterms:W3CDTF">2025-08-04T12:40:09Z</dcterms:modified>
</cp:coreProperties>
</file>